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5" r:id="rId3"/>
    <p:sldId id="263" r:id="rId4"/>
    <p:sldId id="272" r:id="rId5"/>
    <p:sldId id="267" r:id="rId6"/>
    <p:sldId id="269" r:id="rId7"/>
    <p:sldId id="273" r:id="rId8"/>
    <p:sldId id="265" r:id="rId9"/>
    <p:sldId id="264" r:id="rId10"/>
    <p:sldId id="278" r:id="rId11"/>
    <p:sldId id="271" r:id="rId12"/>
    <p:sldId id="274" r:id="rId13"/>
    <p:sldId id="279" r:id="rId14"/>
    <p:sldId id="261" r:id="rId15"/>
    <p:sldId id="262" r:id="rId16"/>
    <p:sldId id="277" r:id="rId17"/>
    <p:sldId id="270" r:id="rId1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3C3"/>
    <a:srgbClr val="039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9" autoAdjust="0"/>
    <p:restoredTop sz="94792" autoAdjust="0"/>
  </p:normalViewPr>
  <p:slideViewPr>
    <p:cSldViewPr>
      <p:cViewPr>
        <p:scale>
          <a:sx n="101" d="100"/>
          <a:sy n="101" d="100"/>
        </p:scale>
        <p:origin x="-1074" y="-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34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3518630-6E46-41C5-8A60-3C94EF3CA829}" type="datetimeFigureOut">
              <a:rPr lang="de-DE"/>
              <a:pPr>
                <a:defRPr/>
              </a:pPr>
              <a:t>12.01.2017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4152E6-0566-4C26-8BC7-445057EB2E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719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25A75B-C1EF-4F54-A781-1F95D2E9C9CE}" type="datetimeFigureOut">
              <a:rPr lang="de-DE"/>
              <a:pPr>
                <a:defRPr/>
              </a:pPr>
              <a:t>12.01.2017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109625-2D92-436B-A164-41D097BC11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4807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F5F75E-1B24-44B1-B760-DCAEE556CDD3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429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0113" y="6381750"/>
            <a:ext cx="7488237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/>
              <a:t>                                        am 10.11.2016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459788" y="6356350"/>
            <a:ext cx="473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21F6-0DC4-4505-8AF6-9512FE13C4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145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361113"/>
            <a:ext cx="27511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1368425"/>
            <a:ext cx="78867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31825" y="2205038"/>
            <a:ext cx="78867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8538" y="6376988"/>
            <a:ext cx="416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                                       am 10.11.2016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A3786A-A109-43C6-9641-4E423603A3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575"/>
            <a:ext cx="11620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1" name="Gerader Verbinder 10"/>
          <p:cNvCxnSpPr/>
          <p:nvPr userDrawn="1"/>
        </p:nvCxnSpPr>
        <p:spPr>
          <a:xfrm>
            <a:off x="628650" y="908050"/>
            <a:ext cx="7913688" cy="0"/>
          </a:xfrm>
          <a:prstGeom prst="line">
            <a:avLst/>
          </a:prstGeom>
          <a:ln w="12700">
            <a:solidFill>
              <a:schemeClr val="bg1">
                <a:lumMod val="65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000"/>
            <a:ext cx="1870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l-oncobox.de/de/Home/FuerZentre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bsgesellschaft.de/deutsche-krebsgesellschaft-wtrl/deutsche-krebsgesellschaft/zertifizierung/klinische-krebsregister.html?file=files/dkg/deutsche-krebsgesellschaft/content/pdf/Zertifizierung/Workshop_ADT/Kooperationsvereinbarung%20ADT_DKG_07%2007%202015%20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                         am 10.11.2016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58C0-4D6A-490C-82DC-7C9D1A524D3C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sp>
        <p:nvSpPr>
          <p:cNvPr id="2" name="Rechteck 1"/>
          <p:cNvSpPr/>
          <p:nvPr/>
        </p:nvSpPr>
        <p:spPr>
          <a:xfrm>
            <a:off x="467544" y="206084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/>
              <a:t>Darstellung Status quo aus Sicht des Zertifizierungssystems  - Was brauchen Zentren für die Zertifizierung?</a:t>
            </a:r>
          </a:p>
        </p:txBody>
      </p:sp>
      <p:sp>
        <p:nvSpPr>
          <p:cNvPr id="5" name="Untertitel 2"/>
          <p:cNvSpPr>
            <a:spLocks noGrp="1"/>
          </p:cNvSpPr>
          <p:nvPr/>
        </p:nvSpPr>
        <p:spPr>
          <a:xfrm>
            <a:off x="467544" y="3441473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6AA942"/>
              </a:buClr>
              <a:buSzPct val="120000"/>
              <a:buFont typeface="Arial" pitchFamily="34" charset="0"/>
              <a:buNone/>
              <a:tabLst>
                <a:tab pos="540000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360000" rtl="0" eaLnBrk="1" latinLnBrk="0" hangingPunct="1">
              <a:spcBef>
                <a:spcPct val="20000"/>
              </a:spcBef>
              <a:buClr>
                <a:srgbClr val="6AA942"/>
              </a:buClr>
              <a:buFont typeface="Arial" pitchFamily="34" charset="0"/>
              <a:buNone/>
              <a:tabLst>
                <a:tab pos="540000" algn="l"/>
              </a:tabLst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360000" rtl="0" eaLnBrk="1" latinLnBrk="0" hangingPunct="1">
              <a:spcBef>
                <a:spcPct val="20000"/>
              </a:spcBef>
              <a:buClr>
                <a:srgbClr val="6AA942"/>
              </a:buClr>
              <a:buFont typeface="Arial" pitchFamily="34" charset="0"/>
              <a:buNone/>
              <a:tabLst>
                <a:tab pos="540000" algn="l"/>
              </a:tabLst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360000" rtl="0" eaLnBrk="1" latinLnBrk="0" hangingPunct="1">
              <a:spcBef>
                <a:spcPct val="20000"/>
              </a:spcBef>
              <a:buClr>
                <a:srgbClr val="6AA942"/>
              </a:buClr>
              <a:buFont typeface="Arial" pitchFamily="34" charset="0"/>
              <a:buNone/>
              <a:tabLst>
                <a:tab pos="540000" algn="l"/>
              </a:tabLst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360000" rtl="0" eaLnBrk="1" latinLnBrk="0" hangingPunct="1">
              <a:spcBef>
                <a:spcPct val="20000"/>
              </a:spcBef>
              <a:buClr>
                <a:srgbClr val="6AA942"/>
              </a:buClr>
              <a:buFont typeface="Arial" pitchFamily="34" charset="0"/>
              <a:buNone/>
              <a:tabLst>
                <a:tab pos="540000" algn="l"/>
              </a:tabLst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Simone Wesselmann, Berlin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                                       am 10.11.2016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21F6-0DC4-4505-8AF6-9512FE13C4F6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3960440" cy="56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5004048" y="141277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FAQ´s</a:t>
            </a:r>
            <a:r>
              <a:rPr lang="de-DE" smtClean="0"/>
              <a:t> mit Ihren Fragen werden auf den Webseiten der Krebsgesellschaft und OnkoZert veröffentlicht !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11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5679345" cy="386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2370347" y="114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mtClean="0"/>
              <a:t>Wo findet man weitergehende Informationen zu den Kennzahlen? 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16216" y="162985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Spezifikationen</a:t>
            </a:r>
            <a:r>
              <a:rPr lang="de-DE" smtClean="0"/>
              <a:t> zu den Tumorentitäten der OncoBox:</a:t>
            </a:r>
          </a:p>
          <a:p>
            <a:r>
              <a:rPr lang="de-DE">
                <a:hlinkClick r:id="rId3"/>
              </a:rPr>
              <a:t>http://</a:t>
            </a:r>
            <a:r>
              <a:rPr lang="de-DE" smtClean="0">
                <a:hlinkClick r:id="rId3"/>
              </a:rPr>
              <a:t>www.xml-oncobox.de/de/Home/FuerZentren</a:t>
            </a:r>
            <a:endParaRPr lang="de-DE" smtClean="0"/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10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12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70347" y="114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mtClean="0"/>
              <a:t>Wo findet man weitergehende Informationen zu den Kennzahlen? 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3" y="1129028"/>
            <a:ext cx="4176464" cy="557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5076056" y="126876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Protokolle</a:t>
            </a:r>
            <a:r>
              <a:rPr lang="de-DE" smtClean="0"/>
              <a:t> der Sitzungen der Zertifizierungskommissionen mit Hintergründen zu den Kennzahlen auf den Webseiten der Krebsgesellschaft und OnkoZert veröffentlicht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140949" y="5445224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/>
              <a:t>https://www.krebsgesellschaft.de/deutsche-krebsgesellschaft-wtrl/deutsche-krebsgesellschaft/zertifizierung/zentrumssuche/sitzungen-und-protokolle.html?file=files/dkg/deutsche-krebsgesellschaft/content/pdf/Zertifizierung/Protokolle_Zertkomm/Protokoll%20ZertKomm%20KHT%2030.%20Mai%202016.pdf</a:t>
            </a:r>
          </a:p>
        </p:txBody>
      </p:sp>
    </p:spTree>
    <p:extLst>
      <p:ext uri="{BB962C8B-B14F-4D97-AF65-F5344CB8AC3E}">
        <p14:creationId xmlns:p14="http://schemas.microsoft.com/office/powerpoint/2010/main" val="14627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                                       am 10.11.2016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21F6-0DC4-4505-8AF6-9512FE13C4F6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5" name="Rechteck 4"/>
          <p:cNvSpPr/>
          <p:nvPr/>
        </p:nvSpPr>
        <p:spPr>
          <a:xfrm>
            <a:off x="2195736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400" b="1" smtClean="0"/>
              <a:t>Wie hat sich die Zusammenarbeit entwickelt ? 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343699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900113" y="6316667"/>
            <a:ext cx="7488237" cy="365125"/>
          </a:xfrm>
        </p:spPr>
        <p:txBody>
          <a:bodyPr/>
          <a:lstStyle/>
          <a:p>
            <a:pPr>
              <a:defRPr/>
            </a:pPr>
            <a:r>
              <a:rPr lang="de-DE"/>
              <a:t>                                        am 10.11.2016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291267"/>
            <a:ext cx="473075" cy="365125"/>
          </a:xfrm>
        </p:spPr>
        <p:txBody>
          <a:bodyPr/>
          <a:lstStyle/>
          <a:p>
            <a:pPr>
              <a:defRPr/>
            </a:pPr>
            <a:fld id="{FB174FB9-0D41-4B1E-9AC3-134AB1F9696C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449" y="1024325"/>
            <a:ext cx="4536504" cy="19856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7675" y="1245515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Brustkrebszentren</a:t>
            </a:r>
          </a:p>
          <a:p>
            <a:endParaRPr lang="de-DE"/>
          </a:p>
          <a:p>
            <a:pPr algn="r"/>
            <a:r>
              <a:rPr lang="de-DE" sz="2400" b="1"/>
              <a:t>2013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6" y="3147048"/>
            <a:ext cx="7652717" cy="36168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14594" y="3579941"/>
            <a:ext cx="2029777" cy="503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/>
              <a:t>2015</a:t>
            </a:r>
            <a:endParaRPr lang="de-DE" sz="2400" b="1"/>
          </a:p>
        </p:txBody>
      </p:sp>
      <p:sp>
        <p:nvSpPr>
          <p:cNvPr id="8" name="Ellipse 7"/>
          <p:cNvSpPr/>
          <p:nvPr/>
        </p:nvSpPr>
        <p:spPr>
          <a:xfrm>
            <a:off x="4396793" y="3029610"/>
            <a:ext cx="973267" cy="68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5445833" y="3112064"/>
            <a:ext cx="419102" cy="5760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1279" y="6100222"/>
            <a:ext cx="869722" cy="663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>
            <a:off x="44702" y="6216382"/>
            <a:ext cx="316274" cy="4841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648661" y="3192178"/>
            <a:ext cx="292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</a:rPr>
              <a:t>Keine Zusammenarbeit</a:t>
            </a:r>
            <a:endParaRPr lang="de-DE" sz="120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49446" y="3110076"/>
            <a:ext cx="94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11,19% auf </a:t>
            </a:r>
            <a:endParaRPr lang="de-DE" sz="100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66950" y="6266294"/>
            <a:ext cx="292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</a:rPr>
              <a:t>Intensive Zusammenarbeit</a:t>
            </a:r>
            <a:endParaRPr lang="de-DE" sz="120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7675" y="6165304"/>
            <a:ext cx="94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51,12% auf </a:t>
            </a:r>
            <a:endParaRPr lang="de-DE" sz="100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83768" y="1384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mtClean="0"/>
              <a:t>Wie hat sich die Zusammenarbeit entwickelt ?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900113" y="6486853"/>
            <a:ext cx="7488237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                                        am 10.11.2016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461453"/>
            <a:ext cx="473075" cy="365125"/>
          </a:xfrm>
        </p:spPr>
        <p:txBody>
          <a:bodyPr/>
          <a:lstStyle/>
          <a:p>
            <a:pPr>
              <a:defRPr/>
            </a:pPr>
            <a:fld id="{BCEA21F6-0DC4-4505-8AF6-9512FE13C4F6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537" y="915832"/>
            <a:ext cx="4788194" cy="22430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1239940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Darmkrebszentren</a:t>
            </a:r>
            <a:endParaRPr lang="de-DE" b="1"/>
          </a:p>
          <a:p>
            <a:endParaRPr lang="de-DE" sz="2400" b="1"/>
          </a:p>
          <a:p>
            <a:pPr algn="r"/>
            <a:r>
              <a:rPr lang="de-DE" sz="2400" b="1" smtClean="0"/>
              <a:t>2013</a:t>
            </a:r>
            <a:endParaRPr lang="de-DE" sz="2400" b="1"/>
          </a:p>
        </p:txBody>
      </p:sp>
      <p:grpSp>
        <p:nvGrpSpPr>
          <p:cNvPr id="8" name="Gruppieren 7"/>
          <p:cNvGrpSpPr/>
          <p:nvPr/>
        </p:nvGrpSpPr>
        <p:grpSpPr>
          <a:xfrm>
            <a:off x="211158" y="3255371"/>
            <a:ext cx="7912573" cy="3631771"/>
            <a:chOff x="1403648" y="3170088"/>
            <a:chExt cx="7298330" cy="333298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3170088"/>
              <a:ext cx="7278358" cy="3332981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6829770" y="3578730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smtClean="0"/>
                <a:t>2015</a:t>
              </a:r>
              <a:endParaRPr lang="de-DE" sz="2400" b="1"/>
            </a:p>
          </p:txBody>
        </p:sp>
      </p:grpSp>
      <p:sp>
        <p:nvSpPr>
          <p:cNvPr id="9" name="Ellipse 8"/>
          <p:cNvSpPr/>
          <p:nvPr/>
        </p:nvSpPr>
        <p:spPr>
          <a:xfrm>
            <a:off x="4223719" y="3184329"/>
            <a:ext cx="973267" cy="68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5310532" y="3239711"/>
            <a:ext cx="419102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499202" y="3404710"/>
            <a:ext cx="292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</a:rPr>
              <a:t>Keine Zusammenarbeit</a:t>
            </a:r>
            <a:endParaRPr lang="de-DE" sz="120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92686" y="3296989"/>
            <a:ext cx="94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18,97% auf </a:t>
            </a:r>
            <a:endParaRPr lang="de-DE" sz="100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03791" y="5738699"/>
            <a:ext cx="953960" cy="728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oben 13"/>
          <p:cNvSpPr/>
          <p:nvPr/>
        </p:nvSpPr>
        <p:spPr>
          <a:xfrm>
            <a:off x="5234861" y="5842360"/>
            <a:ext cx="417259" cy="54008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267744" y="5974036"/>
            <a:ext cx="292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</a:rPr>
              <a:t>Intensive Zusammenarbeit</a:t>
            </a:r>
            <a:endParaRPr lang="de-DE" sz="120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64563" y="5883395"/>
            <a:ext cx="94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36,76% auf </a:t>
            </a:r>
            <a:endParaRPr lang="de-DE" sz="1000">
              <a:solidFill>
                <a:srgbClr val="FF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83768" y="1384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mtClean="0"/>
              <a:t>Wie hat sich die Zusammenarbeit entwickelt ?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0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16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58231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mtClean="0"/>
              <a:t>Zusammenfassung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90643"/>
            <a:ext cx="4447570" cy="34378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348880"/>
            <a:ext cx="159729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43608" y="29969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/>
              <a:t>Vielen Dank!</a:t>
            </a:r>
            <a:endParaRPr lang="de-DE" sz="2800" b="1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196752"/>
            <a:ext cx="3322608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11760" y="278092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smtClean="0"/>
              <a:t>Zusammenarbeit !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val="125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5" y="1716246"/>
            <a:ext cx="3175783" cy="4665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                                       am 10.11.2016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21F6-0DC4-4505-8AF6-9512FE13C4F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467544" y="104697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Was brauchen Zentren für die Zertifizierung?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15" y="64665"/>
            <a:ext cx="4588995" cy="679333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83568" y="2204864"/>
            <a:ext cx="208823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83568" y="4149080"/>
            <a:ext cx="208823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83568" y="4577126"/>
            <a:ext cx="2088232" cy="508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90397" y="5019683"/>
            <a:ext cx="2088232" cy="800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204156" y="1602909"/>
            <a:ext cx="3513980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Obligate </a:t>
            </a:r>
            <a:r>
              <a:rPr lang="de-DE" b="1" smtClean="0"/>
              <a:t>Zusammenarbeit</a:t>
            </a:r>
            <a:r>
              <a:rPr lang="de-DE" smtClean="0"/>
              <a:t> mit einem Krebsregister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Verwendung des </a:t>
            </a:r>
            <a:r>
              <a:rPr lang="de-DE" b="1"/>
              <a:t>Basisdatensatzes </a:t>
            </a:r>
            <a:r>
              <a:rPr lang="de-DE"/>
              <a:t>und seiner </a:t>
            </a:r>
            <a:r>
              <a:rPr lang="de-DE" smtClean="0"/>
              <a:t>Module</a:t>
            </a:r>
          </a:p>
          <a:p>
            <a:endParaRPr lang="de-DE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Auf </a:t>
            </a:r>
            <a:r>
              <a:rPr lang="de-DE"/>
              <a:t>Basis der </a:t>
            </a:r>
            <a:r>
              <a:rPr lang="de-DE" b="1"/>
              <a:t>Kooperationsvereinbarung </a:t>
            </a:r>
          </a:p>
          <a:p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Wenn für die Tumorentität möglich über die </a:t>
            </a:r>
            <a:r>
              <a:rPr lang="de-DE" b="1" smtClean="0"/>
              <a:t>OncoBox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Darstellung des </a:t>
            </a:r>
            <a:r>
              <a:rPr lang="de-DE" b="1" smtClean="0"/>
              <a:t>Kennzahlenbogens</a:t>
            </a:r>
            <a:r>
              <a:rPr lang="de-DE" smtClean="0"/>
              <a:t> und der </a:t>
            </a:r>
            <a:r>
              <a:rPr lang="de-DE" b="1" smtClean="0"/>
              <a:t>EQ-Matrix</a:t>
            </a:r>
          </a:p>
        </p:txBody>
      </p:sp>
    </p:spTree>
    <p:extLst>
      <p:ext uri="{BB962C8B-B14F-4D97-AF65-F5344CB8AC3E}">
        <p14:creationId xmlns:p14="http://schemas.microsoft.com/office/powerpoint/2010/main" val="40982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6111"/>
            <a:ext cx="4536505" cy="667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611560" y="1052736"/>
            <a:ext cx="19442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220072" y="1564670"/>
            <a:ext cx="35139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Übermittlung durch </a:t>
            </a:r>
            <a:r>
              <a:rPr lang="de-DE" b="1" smtClean="0"/>
              <a:t>alle Partner</a:t>
            </a:r>
            <a:r>
              <a:rPr lang="de-DE" smtClean="0"/>
              <a:t> des Zentrums</a:t>
            </a:r>
            <a:endParaRPr lang="de-DE" b="1" smtClean="0"/>
          </a:p>
        </p:txBody>
      </p:sp>
    </p:spTree>
    <p:extLst>
      <p:ext uri="{BB962C8B-B14F-4D97-AF65-F5344CB8AC3E}">
        <p14:creationId xmlns:p14="http://schemas.microsoft.com/office/powerpoint/2010/main" val="19683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42751" y="858541"/>
            <a:ext cx="8569325" cy="865187"/>
          </a:xfrm>
        </p:spPr>
        <p:txBody>
          <a:bodyPr/>
          <a:lstStyle/>
          <a:p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Stand des Zertifizierungssystems 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(30.06.2016)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2" y="1704254"/>
            <a:ext cx="8424936" cy="2686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4788024" y="5085184"/>
            <a:ext cx="3024336" cy="715089"/>
          </a:xfrm>
          <a:prstGeom prst="wedgeRoundRectCallout">
            <a:avLst>
              <a:gd name="adj1" fmla="val -52877"/>
              <a:gd name="adj2" fmla="val -190182"/>
              <a:gd name="adj3" fmla="val 16667"/>
            </a:avLst>
          </a:prstGeom>
          <a:solidFill>
            <a:schemeClr val="bg1"/>
          </a:solidFill>
          <a:ln>
            <a:solidFill>
              <a:srgbClr val="6AA9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1150 Standorte</a:t>
            </a:r>
            <a:r>
              <a:rPr lang="de-DE"/>
              <a:t>, </a:t>
            </a:r>
          </a:p>
          <a:p>
            <a:pPr algn="ctr"/>
            <a:r>
              <a:rPr lang="de-DE"/>
              <a:t>davon 51 im Ausland</a:t>
            </a:r>
          </a:p>
        </p:txBody>
      </p:sp>
      <p:sp>
        <p:nvSpPr>
          <p:cNvPr id="3" name="Rechteck 2"/>
          <p:cNvSpPr/>
          <p:nvPr/>
        </p:nvSpPr>
        <p:spPr>
          <a:xfrm>
            <a:off x="7524328" y="6447421"/>
            <a:ext cx="15456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/>
              <a:t>http://www.oncomap.de/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513924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Stand 2.11.16: </a:t>
            </a:r>
            <a:r>
              <a:rPr lang="de-DE" smtClean="0"/>
              <a:t>1279 Standorte, davon 61 im Ausland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6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42751" y="858541"/>
            <a:ext cx="85693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„Auf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Basis der </a:t>
            </a:r>
            <a:r>
              <a:rPr lang="de-DE" sz="1800" b="1" smtClean="0">
                <a:latin typeface="Arial" panose="020B0604020202020204" pitchFamily="34" charset="0"/>
                <a:cs typeface="Arial" panose="020B0604020202020204" pitchFamily="34" charset="0"/>
              </a:rPr>
              <a:t>Kooperationsvereinbarung“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8991"/>
            <a:ext cx="3672888" cy="420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5580112" y="5733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smtClean="0">
                <a:hlinkClick r:id="rId3"/>
              </a:rPr>
              <a:t>Link Kooperationsvereinbarung</a:t>
            </a:r>
            <a:endParaRPr lang="de-DE" sz="1600"/>
          </a:p>
        </p:txBody>
      </p:sp>
      <p:sp>
        <p:nvSpPr>
          <p:cNvPr id="2" name="Rechteck 1"/>
          <p:cNvSpPr/>
          <p:nvPr/>
        </p:nvSpPr>
        <p:spPr>
          <a:xfrm>
            <a:off x="2370347" y="114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/>
              <a:t>Was brauchen Zentren für die Zertifizierung?</a:t>
            </a:r>
          </a:p>
        </p:txBody>
      </p:sp>
    </p:spTree>
    <p:extLst>
      <p:ext uri="{BB962C8B-B14F-4D97-AF65-F5344CB8AC3E}">
        <p14:creationId xmlns:p14="http://schemas.microsoft.com/office/powerpoint/2010/main" val="32142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5F80-84F3-4D2E-9861-973C94CC4270}" type="slidenum">
              <a:rPr lang="de-DE" smtClean="0"/>
              <a:t>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1520" y="119675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mtClean="0"/>
              <a:t>„Wenn </a:t>
            </a:r>
            <a:r>
              <a:rPr lang="de-DE"/>
              <a:t>für die Tumorentität möglich über die </a:t>
            </a:r>
            <a:r>
              <a:rPr lang="de-DE" b="1" smtClean="0"/>
              <a:t>OncoBox“</a:t>
            </a:r>
            <a:endParaRPr lang="de-DE" b="1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6794342" cy="504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869541"/>
            <a:ext cx="1964812" cy="1662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7452320" y="26369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mtClean="0"/>
              <a:t>Workshop</a:t>
            </a:r>
          </a:p>
          <a:p>
            <a:pPr algn="r"/>
            <a:r>
              <a:rPr lang="de-DE" smtClean="0"/>
              <a:t>2015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370347" y="114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/>
              <a:t>Was brauchen Zentren für die Zertifizierung?</a:t>
            </a:r>
          </a:p>
        </p:txBody>
      </p:sp>
    </p:spTree>
    <p:extLst>
      <p:ext uri="{BB962C8B-B14F-4D97-AF65-F5344CB8AC3E}">
        <p14:creationId xmlns:p14="http://schemas.microsoft.com/office/powerpoint/2010/main" val="8052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                                       am 10.11.2016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6524965" cy="511256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21F6-0DC4-4505-8AF6-9512FE13C4F6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07" y="1612312"/>
            <a:ext cx="7560512" cy="513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395536" y="107183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mtClean="0"/>
              <a:t>„Darstellung </a:t>
            </a:r>
            <a:r>
              <a:rPr lang="de-DE"/>
              <a:t>des </a:t>
            </a:r>
            <a:r>
              <a:rPr lang="de-DE" b="1"/>
              <a:t>Kennzahlenbogens</a:t>
            </a:r>
            <a:r>
              <a:rPr lang="de-DE"/>
              <a:t> und der </a:t>
            </a:r>
            <a:r>
              <a:rPr lang="de-DE" b="1" smtClean="0"/>
              <a:t>EQ-Matrix“</a:t>
            </a:r>
            <a:endParaRPr lang="de-DE" b="1"/>
          </a:p>
        </p:txBody>
      </p:sp>
      <p:sp>
        <p:nvSpPr>
          <p:cNvPr id="8" name="Rechteck 7"/>
          <p:cNvSpPr/>
          <p:nvPr/>
        </p:nvSpPr>
        <p:spPr>
          <a:xfrm>
            <a:off x="2370347" y="114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/>
              <a:t>Was brauchen Zentren für die Zertifizierung?</a:t>
            </a:r>
          </a:p>
        </p:txBody>
      </p:sp>
    </p:spTree>
    <p:extLst>
      <p:ext uri="{BB962C8B-B14F-4D97-AF65-F5344CB8AC3E}">
        <p14:creationId xmlns:p14="http://schemas.microsoft.com/office/powerpoint/2010/main" val="34238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                                       am 10.11.2016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21F6-0DC4-4505-8AF6-9512FE13C4F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0552"/>
            <a:ext cx="4551462" cy="533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5220072" y="5240490"/>
            <a:ext cx="3784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/>
              <a:t>https://www.krebsgesellschaft.de/deutsche-krebsgesellschaft-wtrl/deutsche-krebsgesellschaft/zertifizierung/erhebungsboegen/dokumente-im-ueberblick.html?file=files/dkg/deutsche-krebsgesellschaft/content/pdf/Zertifizierung/Erhebungs-%</a:t>
            </a:r>
            <a:r>
              <a:rPr lang="de-DE" sz="1000" smtClean="0"/>
              <a:t>20und%20Kennzahlenboegen/faq-eb_hz-G%28160801%29.pdf</a:t>
            </a:r>
          </a:p>
          <a:p>
            <a:endParaRPr lang="de-DE" sz="1000"/>
          </a:p>
        </p:txBody>
      </p:sp>
      <p:sp>
        <p:nvSpPr>
          <p:cNvPr id="6" name="Textfeld 5"/>
          <p:cNvSpPr txBox="1"/>
          <p:nvPr/>
        </p:nvSpPr>
        <p:spPr>
          <a:xfrm>
            <a:off x="5364088" y="16288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FAQ´s</a:t>
            </a:r>
            <a:r>
              <a:rPr lang="de-DE" smtClean="0"/>
              <a:t> auf den Webseiten der Krebsgesellschaft und OnkoZert zu allen Tumorentitäten veröffentlicht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70347" y="114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mtClean="0"/>
              <a:t>Wo findet man weitergehende Informationen zu den Kennzahlen?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Bildschirmpräsentation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Stand des Zertifizierungssystems (30.06.2016)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Franke</dc:creator>
  <cp:lastModifiedBy>Customer</cp:lastModifiedBy>
  <cp:revision>572</cp:revision>
  <dcterms:modified xsi:type="dcterms:W3CDTF">2017-01-12T10:48:21Z</dcterms:modified>
</cp:coreProperties>
</file>